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84" r:id="rId4"/>
    <p:sldId id="286" r:id="rId5"/>
    <p:sldId id="289" r:id="rId6"/>
    <p:sldId id="287" r:id="rId7"/>
    <p:sldId id="342" r:id="rId8"/>
    <p:sldId id="325" r:id="rId9"/>
    <p:sldId id="326" r:id="rId10"/>
    <p:sldId id="324" r:id="rId11"/>
    <p:sldId id="315" r:id="rId12"/>
    <p:sldId id="343" r:id="rId13"/>
    <p:sldId id="344" r:id="rId14"/>
    <p:sldId id="317" r:id="rId15"/>
    <p:sldId id="338" r:id="rId16"/>
    <p:sldId id="340" r:id="rId17"/>
    <p:sldId id="316" r:id="rId18"/>
    <p:sldId id="339" r:id="rId19"/>
    <p:sldId id="318" r:id="rId20"/>
    <p:sldId id="341" r:id="rId21"/>
    <p:sldId id="319" r:id="rId22"/>
    <p:sldId id="321" r:id="rId23"/>
    <p:sldId id="322" r:id="rId24"/>
    <p:sldId id="327" r:id="rId25"/>
    <p:sldId id="328" r:id="rId26"/>
    <p:sldId id="329" r:id="rId27"/>
    <p:sldId id="330" r:id="rId28"/>
    <p:sldId id="331" r:id="rId29"/>
    <p:sldId id="332" r:id="rId30"/>
    <p:sldId id="323" r:id="rId31"/>
    <p:sldId id="333" r:id="rId32"/>
    <p:sldId id="334" r:id="rId33"/>
    <p:sldId id="335" r:id="rId34"/>
    <p:sldId id="336" r:id="rId35"/>
    <p:sldId id="337" r:id="rId36"/>
    <p:sldId id="346" r:id="rId37"/>
    <p:sldId id="347" r:id="rId38"/>
    <p:sldId id="345" r:id="rId39"/>
    <p:sldId id="304" r:id="rId4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11483E-0A3B-4C75-A78C-1CA4E6E1C82A}">
          <p14:sldIdLst>
            <p14:sldId id="256"/>
            <p14:sldId id="257"/>
            <p14:sldId id="284"/>
            <p14:sldId id="286"/>
            <p14:sldId id="289"/>
            <p14:sldId id="287"/>
            <p14:sldId id="342"/>
            <p14:sldId id="325"/>
            <p14:sldId id="326"/>
            <p14:sldId id="324"/>
            <p14:sldId id="315"/>
            <p14:sldId id="343"/>
            <p14:sldId id="344"/>
            <p14:sldId id="317"/>
            <p14:sldId id="338"/>
            <p14:sldId id="340"/>
            <p14:sldId id="316"/>
            <p14:sldId id="339"/>
            <p14:sldId id="318"/>
            <p14:sldId id="341"/>
            <p14:sldId id="319"/>
            <p14:sldId id="321"/>
            <p14:sldId id="322"/>
            <p14:sldId id="327"/>
            <p14:sldId id="328"/>
            <p14:sldId id="329"/>
            <p14:sldId id="330"/>
            <p14:sldId id="331"/>
            <p14:sldId id="332"/>
            <p14:sldId id="323"/>
            <p14:sldId id="333"/>
            <p14:sldId id="334"/>
            <p14:sldId id="335"/>
            <p14:sldId id="336"/>
            <p14:sldId id="337"/>
            <p14:sldId id="346"/>
            <p14:sldId id="347"/>
            <p14:sldId id="345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 autoAdjust="0"/>
    <p:restoredTop sz="92238" autoAdjust="0"/>
  </p:normalViewPr>
  <p:slideViewPr>
    <p:cSldViewPr snapToGrid="0">
      <p:cViewPr>
        <p:scale>
          <a:sx n="66" d="100"/>
          <a:sy n="66" d="100"/>
        </p:scale>
        <p:origin x="110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EC537-5F6D-481E-9D9A-0DFFB2B9E822}" type="datetimeFigureOut">
              <a:rPr lang="en-DK" smtClean="0"/>
              <a:t>01/10/2024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209AA-624D-42AD-8CA7-BF3FA74A694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3203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28589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https://ieeexplore.ieee.org/document/10297565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1289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71617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https://www.pexels.com/photo/woman-in-white-button-up-long-sleeve-shirt-doing-makeup-6877447/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2520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https://www.pexels.com/photo/young-man-with-tattoos-and-sunglasses-11683538/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47520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https://www.pexels.com/photo/a-man-in-brown-coat-with-abc-letters-painted-on-face-7335409/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40423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https://www.pexels.com/photo/portrait-of-brunette-woman-with-glitters-26903356/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5611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https://www.plasticsurgery.org/photo-gallery/procedure/rhinoplasty/case/43474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03529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http://stelarc.org/_activity-20242.php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701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https://gemjoy.com/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68507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4549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https://www.pexels.com/video/woman-feeling-upset-on-the-guy-3709168/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6711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6635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https://dl.acm.org/doi/10.1145/3491102.3502127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078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https://dl.acm.org/doi/10.1145/3544548.3581065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27019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HoloFace</a:t>
            </a:r>
            <a:r>
              <a:rPr lang="en-US" dirty="0"/>
              <a:t>: https://ieeexplore.ieee.org/abstract/document/8354126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4885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https://onlinelibrary.wiley.com/doi/full/10.1111/cgf.13128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40834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https://dl.acm.org/doi/abs/10.1145/3385956.3418946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191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https://ieeexplore.ieee.org/document/10297565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209AA-624D-42AD-8CA7-BF3FA74A6944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4716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5CA0-1F9D-4248-B870-2CE6DA7F0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0F495-B42E-453C-8A57-216892F7C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719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1DA-92DA-41B7-BE0C-3BA44F40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FA5E-AD25-4438-BDAA-1815432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1806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B50A-22BC-45A1-8133-F99B8349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048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E9F0-8793-4306-9FAE-9B34CAC4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11" y="2511381"/>
            <a:ext cx="8791977" cy="1835238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9061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34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748FE1-8F80-4806-A713-330F44DE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"/>
            <a:ext cx="12192000" cy="803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FF975-33DC-46CD-AFE9-8DB15DF69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313" y="952500"/>
            <a:ext cx="11763375" cy="570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6842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jpe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3085-412E-4B14-A0EE-742B02214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432" y="1122363"/>
            <a:ext cx="10339136" cy="2387600"/>
          </a:xfrm>
        </p:spPr>
        <p:txBody>
          <a:bodyPr>
            <a:normAutofit/>
          </a:bodyPr>
          <a:lstStyle/>
          <a:p>
            <a:r>
              <a:rPr lang="en-US" sz="4800" b="1" i="0" dirty="0">
                <a:solidFill>
                  <a:srgbClr val="2C2D31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Body-Based Augmented Reality</a:t>
            </a:r>
            <a:br>
              <a:rPr lang="en-US" sz="4800" b="1" i="0" dirty="0">
                <a:solidFill>
                  <a:srgbClr val="2C2D31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sz="4800" b="1" i="0" dirty="0">
                <a:solidFill>
                  <a:srgbClr val="2C2D31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Feedback During Conversations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496CC-7B83-4340-A0F7-B77A49E11C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Henning Pohl</a:t>
            </a:r>
            <a:endParaRPr lang="en-DK" sz="3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EEE59F-234B-4B82-814F-5D37FCD8E0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5233" r="32924" b="34705"/>
          <a:stretch/>
        </p:blipFill>
        <p:spPr>
          <a:xfrm>
            <a:off x="3562421" y="5033530"/>
            <a:ext cx="5067158" cy="14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3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08DCCA-74ED-4759-85A5-318E4DE2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r="62"/>
          <a:stretch/>
        </p:blipFill>
        <p:spPr>
          <a:xfrm>
            <a:off x="214413" y="685800"/>
            <a:ext cx="8982074" cy="57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B794A-73FE-4541-8EC0-356EC080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"/>
            <a:ext cx="12192000" cy="803510"/>
          </a:xfrm>
        </p:spPr>
        <p:txBody>
          <a:bodyPr/>
          <a:lstStyle/>
          <a:p>
            <a:r>
              <a:rPr lang="en-US" dirty="0"/>
              <a:t>Developing body-based AR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2ABC6-9492-4C38-8784-A20E6153C4D2}"/>
              </a:ext>
            </a:extLst>
          </p:cNvPr>
          <p:cNvSpPr txBox="1"/>
          <p:nvPr/>
        </p:nvSpPr>
        <p:spPr>
          <a:xfrm>
            <a:off x="1309689" y="6457147"/>
            <a:ext cx="957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Pohl et al., 2020</a:t>
            </a:r>
            <a:endParaRPr lang="en-DK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7B4EA-4EA9-4469-ADB9-D9BE9E1DE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8" t="5990" r="926" b="3381"/>
          <a:stretch/>
        </p:blipFill>
        <p:spPr>
          <a:xfrm rot="21391539">
            <a:off x="5038425" y="723105"/>
            <a:ext cx="6964724" cy="2391177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0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B2EFC-B5EB-4255-ADD4-A7682F4A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83" y="2511381"/>
            <a:ext cx="7251034" cy="1835238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Space for Body-Based Visualization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55587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785565-D4EA-44A2-BFA1-7E9DE4E3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design spaces</a:t>
            </a:r>
            <a:endParaRPr lang="en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14F92-D136-4903-8833-9BCF25E14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Situated Visualization in AR, Lee et al., 2024 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3A3B2-D816-4515-9EF0-03B4BBE4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63" y="1669146"/>
            <a:ext cx="11910474" cy="39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2F3511-82D9-4A30-A68D-97DDCB4E9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" t="2988" r="1567" b="29767"/>
          <a:stretch/>
        </p:blipFill>
        <p:spPr>
          <a:xfrm>
            <a:off x="4368800" y="549274"/>
            <a:ext cx="7327901" cy="632804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785565-D4EA-44A2-BFA1-7E9DE4E3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design spaces</a:t>
            </a:r>
            <a:endParaRPr lang="en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14F92-D136-4903-8833-9BCF25E1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952500"/>
            <a:ext cx="4027487" cy="5705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Visual variables from </a:t>
            </a:r>
            <a:r>
              <a:rPr lang="en-US" dirty="0" err="1"/>
              <a:t>Bertin’s</a:t>
            </a:r>
            <a:r>
              <a:rPr lang="en-US" dirty="0"/>
              <a:t> Semiology of Graphics, 1983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5456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67291-1655-4CBF-82EB-3B16A05AA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D7CD2-B19B-42FC-87CA-1AFD48142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3510"/>
          </a:xfrm>
          <a:effectLst>
            <a:glow rad="25400">
              <a:srgbClr val="FF0000"/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0" sx="101000" sy="101000" algn="ctr" rotWithShape="0">
                    <a:schemeClr val="tx1">
                      <a:alpha val="90000"/>
                    </a:schemeClr>
                  </a:outerShdw>
                </a:effectLst>
              </a:rPr>
              <a:t>Overview</a:t>
            </a:r>
            <a:endParaRPr lang="en-DK" dirty="0">
              <a:solidFill>
                <a:schemeClr val="bg1"/>
              </a:solidFill>
              <a:effectLst>
                <a:outerShdw blurRad="381000" sx="101000" sy="101000" algn="ctr" rotWithShape="0">
                  <a:schemeClr val="tx1">
                    <a:alpha val="9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5D6A37-A52F-44E3-9ABD-4316F39747AD}"/>
              </a:ext>
            </a:extLst>
          </p:cNvPr>
          <p:cNvSpPr/>
          <p:nvPr/>
        </p:nvSpPr>
        <p:spPr>
          <a:xfrm>
            <a:off x="12511315" y="3969229"/>
            <a:ext cx="4252686" cy="2888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47058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DA54F3-1A74-4CA4-98E0-479DB56B0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" t="21257" r="9698" b="44885"/>
          <a:stretch/>
        </p:blipFill>
        <p:spPr bwMode="auto">
          <a:xfrm>
            <a:off x="-50800" y="0"/>
            <a:ext cx="12242800" cy="68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55BB5C-2A2A-4081-917A-ECC8D1CA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0" sx="101000" sy="101000" algn="ctr" rotWithShape="0">
                    <a:schemeClr val="tx1">
                      <a:alpha val="70000"/>
                    </a:schemeClr>
                  </a:outerShdw>
                </a:effectLst>
              </a:rPr>
              <a:t>Skin augmentation</a:t>
            </a:r>
            <a:endParaRPr lang="en-DK" dirty="0">
              <a:solidFill>
                <a:schemeClr val="bg1"/>
              </a:solidFill>
              <a:effectLst>
                <a:outerShdw blurRad="508000" sx="101000" sy="101000" algn="ctr" rotWithShape="0">
                  <a:schemeClr val="tx1">
                    <a:alpha val="7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54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DA54F3-1A74-4CA4-98E0-479DB56B0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2" b="31877"/>
          <a:stretch/>
        </p:blipFill>
        <p:spPr bwMode="auto">
          <a:xfrm>
            <a:off x="-50800" y="0"/>
            <a:ext cx="12242800" cy="68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55BB5C-2A2A-4081-917A-ECC8D1CA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0" sx="101000" sy="101000" algn="ctr" rotWithShape="0">
                    <a:schemeClr val="tx1">
                      <a:alpha val="70000"/>
                    </a:schemeClr>
                  </a:outerShdw>
                </a:effectLst>
              </a:rPr>
              <a:t>Skin augmentation</a:t>
            </a:r>
            <a:endParaRPr lang="en-DK" dirty="0">
              <a:solidFill>
                <a:schemeClr val="bg1"/>
              </a:solidFill>
              <a:effectLst>
                <a:outerShdw blurRad="508000" sx="101000" sy="101000" algn="ctr" rotWithShape="0">
                  <a:schemeClr val="tx1">
                    <a:alpha val="7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954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DA54F3-1A74-4CA4-98E0-479DB56B0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" t="18787" r="207" b="43867"/>
          <a:stretch/>
        </p:blipFill>
        <p:spPr bwMode="auto">
          <a:xfrm>
            <a:off x="-50800" y="0"/>
            <a:ext cx="12242800" cy="68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55BB5C-2A2A-4081-917A-ECC8D1CA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0" sx="101000" sy="101000" algn="ctr" rotWithShape="0">
                    <a:schemeClr val="tx1">
                      <a:alpha val="70000"/>
                    </a:schemeClr>
                  </a:outerShdw>
                </a:effectLst>
              </a:rPr>
              <a:t>Skin augmentation</a:t>
            </a:r>
            <a:endParaRPr lang="en-DK" dirty="0">
              <a:solidFill>
                <a:schemeClr val="bg1"/>
              </a:solidFill>
              <a:effectLst>
                <a:outerShdw blurRad="508000" sx="101000" sy="101000" algn="ctr" rotWithShape="0">
                  <a:schemeClr val="tx1">
                    <a:alpha val="7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1678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DA54F3-1A74-4CA4-98E0-479DB56B0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b="56030"/>
          <a:stretch/>
        </p:blipFill>
        <p:spPr bwMode="auto">
          <a:xfrm>
            <a:off x="-50800" y="0"/>
            <a:ext cx="12242800" cy="68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55BB5C-2A2A-4081-917A-ECC8D1CA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0" sx="101000" sy="101000" algn="ctr" rotWithShape="0">
                    <a:schemeClr val="tx1">
                      <a:alpha val="70000"/>
                    </a:schemeClr>
                  </a:outerShdw>
                </a:effectLst>
              </a:rPr>
              <a:t>Skin augmentation</a:t>
            </a:r>
            <a:endParaRPr lang="en-DK" dirty="0">
              <a:solidFill>
                <a:schemeClr val="bg1"/>
              </a:solidFill>
              <a:effectLst>
                <a:outerShdw blurRad="508000" sx="101000" sy="101000" algn="ctr" rotWithShape="0">
                  <a:schemeClr val="tx1">
                    <a:alpha val="7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3616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hinoplasty After Photo by Richard Reish, MD, FACS; New York, NY - Case 43474">
            <a:extLst>
              <a:ext uri="{FF2B5EF4-FFF2-40B4-BE49-F238E27FC236}">
                <a16:creationId xmlns:a16="http://schemas.microsoft.com/office/drawing/2014/main" id="{44BCD719-346D-4A26-A497-B42739F34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69" y="0"/>
            <a:ext cx="618597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hinoplasty Before Photo by Richard Reish, MD, FACS; New York, NY - Case 43474">
            <a:extLst>
              <a:ext uri="{FF2B5EF4-FFF2-40B4-BE49-F238E27FC236}">
                <a16:creationId xmlns:a16="http://schemas.microsoft.com/office/drawing/2014/main" id="{E1C85579-62FE-414B-98FE-9B5FF8C85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865" y="0"/>
            <a:ext cx="618597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55BB5C-2A2A-4081-917A-ECC8D1CA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0" sx="101000" sy="101000" algn="ctr" rotWithShape="0">
                    <a:schemeClr val="tx1">
                      <a:alpha val="70000"/>
                    </a:schemeClr>
                  </a:outerShdw>
                </a:effectLst>
              </a:rPr>
              <a:t>Morphology augmentation</a:t>
            </a:r>
            <a:endParaRPr lang="en-DK" dirty="0">
              <a:solidFill>
                <a:schemeClr val="bg1"/>
              </a:solidFill>
              <a:effectLst>
                <a:outerShdw blurRad="508000" sx="101000" sy="101000" algn="ctr" rotWithShape="0">
                  <a:schemeClr val="tx1">
                    <a:alpha val="7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D0C2F-C213-4A4C-9FD4-0EF69B8C65AC}"/>
              </a:ext>
            </a:extLst>
          </p:cNvPr>
          <p:cNvSpPr txBox="1"/>
          <p:nvPr/>
        </p:nvSpPr>
        <p:spPr>
          <a:xfrm>
            <a:off x="1309688" y="6485492"/>
            <a:ext cx="957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127000" sx="102000" sy="102000" algn="ctr" rotWithShape="0">
                    <a:prstClr val="black">
                      <a:alpha val="6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https://www.plasticsurgery.org/photo-gallery/procedure/rhinoplasty/case/43474</a:t>
            </a:r>
            <a:endParaRPr lang="en-DK" dirty="0">
              <a:solidFill>
                <a:schemeClr val="bg1">
                  <a:lumMod val="95000"/>
                </a:schemeClr>
              </a:solidFill>
              <a:effectLst>
                <a:outerShdw blurRad="127000" sx="102000" sy="102000" algn="ctr" rotWithShape="0">
                  <a:prstClr val="black">
                    <a:alpha val="60000"/>
                  </a:prstClr>
                </a:outerShdw>
              </a:effectLst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7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F86B-7B07-4AAB-9237-7B9D017A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6473-3144-4A3F-B6CA-B3292348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Each presentation is scheduled for a 15-minute presentation slot, with 10 minutes for presentation and 5 minutes for questions.</a:t>
            </a:r>
            <a:br>
              <a:rPr lang="en-US" dirty="0"/>
            </a:br>
            <a:br>
              <a:rPr lang="en-US" dirty="0"/>
            </a:b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1708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DA54F3-1A74-4CA4-98E0-479DB56B0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5" t="2652" r="-31818" b="23627"/>
          <a:stretch/>
        </p:blipFill>
        <p:spPr bwMode="auto">
          <a:xfrm>
            <a:off x="-88900" y="0"/>
            <a:ext cx="12242800" cy="68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55BB5C-2A2A-4081-917A-ECC8D1CA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0" sx="101000" sy="101000" algn="ctr" rotWithShape="0">
                    <a:schemeClr val="tx1">
                      <a:alpha val="70000"/>
                    </a:schemeClr>
                  </a:outerShdw>
                </a:effectLst>
              </a:rPr>
              <a:t>Morphology augmentation</a:t>
            </a:r>
            <a:endParaRPr lang="en-DK" dirty="0">
              <a:solidFill>
                <a:schemeClr val="bg1"/>
              </a:solidFill>
              <a:effectLst>
                <a:outerShdw blurRad="508000" sx="101000" sy="101000" algn="ctr" rotWithShape="0">
                  <a:schemeClr val="tx1">
                    <a:alpha val="7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9267A-1959-4D7F-BE0F-BF8A1E2A1DF7}"/>
              </a:ext>
            </a:extLst>
          </p:cNvPr>
          <p:cNvSpPr/>
          <p:nvPr/>
        </p:nvSpPr>
        <p:spPr>
          <a:xfrm>
            <a:off x="8915400" y="-114300"/>
            <a:ext cx="3327400" cy="723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EE4F6-94E0-4618-ADDA-519E6368501E}"/>
              </a:ext>
            </a:extLst>
          </p:cNvPr>
          <p:cNvSpPr txBox="1"/>
          <p:nvPr/>
        </p:nvSpPr>
        <p:spPr>
          <a:xfrm>
            <a:off x="1309688" y="6485492"/>
            <a:ext cx="957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>
                  <a:outerShdw blurRad="127000" sx="102000" sy="102000" algn="ctr" rotWithShape="0">
                    <a:prstClr val="black">
                      <a:alpha val="6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Stelarc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127000" sx="102000" sy="102000" algn="ctr" rotWithShape="0">
                    <a:prstClr val="black">
                      <a:alpha val="6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2008</a:t>
            </a:r>
            <a:endParaRPr lang="en-DK" dirty="0">
              <a:solidFill>
                <a:schemeClr val="bg1">
                  <a:lumMod val="95000"/>
                </a:schemeClr>
              </a:solidFill>
              <a:effectLst>
                <a:outerShdw blurRad="127000" sx="102000" sy="102000" algn="ctr" rotWithShape="0">
                  <a:prstClr val="black">
                    <a:alpha val="60000"/>
                  </a:prstClr>
                </a:outerShdw>
              </a:effectLst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9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DA54F3-1A74-4CA4-98E0-479DB56B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 b="3875"/>
          <a:stretch/>
        </p:blipFill>
        <p:spPr bwMode="auto">
          <a:xfrm>
            <a:off x="-50800" y="0"/>
            <a:ext cx="12242800" cy="68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55BB5C-2A2A-4081-917A-ECC8D1CA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0" sx="101000" sy="101000" algn="ctr" rotWithShape="0">
                    <a:schemeClr val="tx1">
                      <a:alpha val="70000"/>
                    </a:schemeClr>
                  </a:outerShdw>
                </a:effectLst>
              </a:rPr>
              <a:t>Accessory augmentation</a:t>
            </a:r>
            <a:endParaRPr lang="en-DK" dirty="0">
              <a:solidFill>
                <a:schemeClr val="bg1"/>
              </a:solidFill>
              <a:effectLst>
                <a:outerShdw blurRad="508000" sx="101000" sy="101000" algn="ctr" rotWithShape="0">
                  <a:schemeClr val="tx1">
                    <a:alpha val="7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9448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7CD2-B19B-42FC-87CA-1AFD48142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"/>
            <a:ext cx="12192000" cy="853168"/>
          </a:xfrm>
        </p:spPr>
        <p:txBody>
          <a:bodyPr/>
          <a:lstStyle/>
          <a:p>
            <a:r>
              <a:rPr lang="en-US" dirty="0"/>
              <a:t>Body-based is not just on-body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39DD6-359B-4DCA-87AB-1B1F7F9D1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" y="3193143"/>
            <a:ext cx="12163035" cy="3541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6457CE-30B9-474B-BA33-A307ED7C9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2" t="14630" r="13115" b="37088"/>
          <a:stretch/>
        </p:blipFill>
        <p:spPr>
          <a:xfrm rot="21400773">
            <a:off x="8718157" y="208522"/>
            <a:ext cx="3050577" cy="3805938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610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B2EFC-B5EB-4255-ADD4-A7682F4A1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66152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5EF5B3-376C-48B9-A1BF-0546E245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54383F-3E5C-442D-9DD5-B4C0D2EDA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66" y="254000"/>
            <a:ext cx="6980924" cy="6323568"/>
          </a:xfr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F40438-602A-4635-8EFD-14CA03AA2C03}"/>
              </a:ext>
            </a:extLst>
          </p:cNvPr>
          <p:cNvSpPr txBox="1">
            <a:spLocks/>
          </p:cNvSpPr>
          <p:nvPr/>
        </p:nvSpPr>
        <p:spPr>
          <a:xfrm>
            <a:off x="214310" y="952500"/>
            <a:ext cx="4427543" cy="570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Five augmentations for conversations</a:t>
            </a:r>
          </a:p>
          <a:p>
            <a:endParaRPr lang="en-US" dirty="0"/>
          </a:p>
          <a:p>
            <a:r>
              <a:rPr lang="en-US" dirty="0"/>
              <a:t>Covering </a:t>
            </a:r>
            <a:br>
              <a:rPr lang="en-US" dirty="0"/>
            </a:br>
            <a:r>
              <a:rPr lang="en-US" dirty="0"/>
              <a:t>range of </a:t>
            </a:r>
            <a:br>
              <a:rPr lang="en-US" dirty="0"/>
            </a:br>
            <a:r>
              <a:rPr lang="en-US" dirty="0" err="1"/>
              <a:t>visualiza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tion</a:t>
            </a:r>
            <a:r>
              <a:rPr lang="en-US" dirty="0"/>
              <a:t> types</a:t>
            </a:r>
          </a:p>
          <a:p>
            <a:endParaRPr lang="en-US" dirty="0"/>
          </a:p>
          <a:p>
            <a:r>
              <a:rPr lang="en-US" dirty="0" err="1"/>
              <a:t>Imple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mented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 Snap-</a:t>
            </a:r>
            <a:br>
              <a:rPr lang="en-US" dirty="0"/>
            </a:br>
            <a:r>
              <a:rPr lang="en-US" dirty="0"/>
              <a:t>chat lens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review">
            <a:hlinkClick r:id="" action="ppaction://media"/>
            <a:extLst>
              <a:ext uri="{FF2B5EF4-FFF2-40B4-BE49-F238E27FC236}">
                <a16:creationId xmlns:a16="http://schemas.microsoft.com/office/drawing/2014/main" id="{88DF0C1A-87B8-4522-8ACB-DC31045BB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0" y="1937028"/>
            <a:ext cx="2610303" cy="46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3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462C-8538-41DC-936E-ECD048AF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 remember names</a:t>
            </a:r>
            <a:endParaRPr lang="en-DK" dirty="0"/>
          </a:p>
        </p:txBody>
      </p:sp>
      <p:pic>
        <p:nvPicPr>
          <p:cNvPr id="5" name="VideoPreview">
            <a:hlinkClick r:id="" action="ppaction://media"/>
            <a:extLst>
              <a:ext uri="{FF2B5EF4-FFF2-40B4-BE49-F238E27FC236}">
                <a16:creationId xmlns:a16="http://schemas.microsoft.com/office/drawing/2014/main" id="{08F9C0E8-A1CF-4C88-91A8-191C1F956AA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4288" end="843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581" y="952500"/>
            <a:ext cx="10256837" cy="5705475"/>
          </a:xfrm>
        </p:spPr>
      </p:pic>
    </p:spTree>
    <p:extLst>
      <p:ext uri="{BB962C8B-B14F-4D97-AF65-F5344CB8AC3E}">
        <p14:creationId xmlns:p14="http://schemas.microsoft.com/office/powerpoint/2010/main" val="189521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462C-8538-41DC-936E-ECD048AF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other person’s mood?</a:t>
            </a:r>
            <a:endParaRPr lang="en-DK" dirty="0"/>
          </a:p>
        </p:txBody>
      </p:sp>
      <p:pic>
        <p:nvPicPr>
          <p:cNvPr id="5" name="VideoPreview">
            <a:hlinkClick r:id="" action="ppaction://media"/>
            <a:extLst>
              <a:ext uri="{FF2B5EF4-FFF2-40B4-BE49-F238E27FC236}">
                <a16:creationId xmlns:a16="http://schemas.microsoft.com/office/drawing/2014/main" id="{08F9C0E8-A1CF-4C88-91A8-191C1F956AA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2489" end="634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581" y="952500"/>
            <a:ext cx="10256837" cy="5705475"/>
          </a:xfrm>
        </p:spPr>
      </p:pic>
    </p:spTree>
    <p:extLst>
      <p:ext uri="{BB962C8B-B14F-4D97-AF65-F5344CB8AC3E}">
        <p14:creationId xmlns:p14="http://schemas.microsoft.com/office/powerpoint/2010/main" val="23604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462C-8538-41DC-936E-ECD048AF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 for changing weather</a:t>
            </a:r>
            <a:endParaRPr lang="en-DK" dirty="0"/>
          </a:p>
        </p:txBody>
      </p:sp>
      <p:pic>
        <p:nvPicPr>
          <p:cNvPr id="5" name="VideoPreview">
            <a:hlinkClick r:id="" action="ppaction://media"/>
            <a:extLst>
              <a:ext uri="{FF2B5EF4-FFF2-40B4-BE49-F238E27FC236}">
                <a16:creationId xmlns:a16="http://schemas.microsoft.com/office/drawing/2014/main" id="{08F9C0E8-A1CF-4C88-91A8-191C1F956AA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3712" end="425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581" y="952500"/>
            <a:ext cx="10256837" cy="5705475"/>
          </a:xfrm>
        </p:spPr>
      </p:pic>
    </p:spTree>
    <p:extLst>
      <p:ext uri="{BB962C8B-B14F-4D97-AF65-F5344CB8AC3E}">
        <p14:creationId xmlns:p14="http://schemas.microsoft.com/office/powerpoint/2010/main" val="760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462C-8538-41DC-936E-ECD048AF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 for incoming messages</a:t>
            </a:r>
            <a:endParaRPr lang="en-DK" dirty="0"/>
          </a:p>
        </p:txBody>
      </p:sp>
      <p:pic>
        <p:nvPicPr>
          <p:cNvPr id="5" name="VideoPreview">
            <a:hlinkClick r:id="" action="ppaction://media"/>
            <a:extLst>
              <a:ext uri="{FF2B5EF4-FFF2-40B4-BE49-F238E27FC236}">
                <a16:creationId xmlns:a16="http://schemas.microsoft.com/office/drawing/2014/main" id="{08F9C0E8-A1CF-4C88-91A8-191C1F956AA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4360" end="212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581" y="952500"/>
            <a:ext cx="10256837" cy="5705475"/>
          </a:xfrm>
        </p:spPr>
      </p:pic>
    </p:spTree>
    <p:extLst>
      <p:ext uri="{BB962C8B-B14F-4D97-AF65-F5344CB8AC3E}">
        <p14:creationId xmlns:p14="http://schemas.microsoft.com/office/powerpoint/2010/main" val="33480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462C-8538-41DC-936E-ECD048AF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has this chat been?</a:t>
            </a:r>
            <a:endParaRPr lang="en-DK" dirty="0"/>
          </a:p>
        </p:txBody>
      </p:sp>
      <p:pic>
        <p:nvPicPr>
          <p:cNvPr id="5" name="VideoPreview">
            <a:hlinkClick r:id="" action="ppaction://media"/>
            <a:extLst>
              <a:ext uri="{FF2B5EF4-FFF2-40B4-BE49-F238E27FC236}">
                <a16:creationId xmlns:a16="http://schemas.microsoft.com/office/drawing/2014/main" id="{08F9C0E8-A1CF-4C88-91A8-191C1F956AA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8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81" y="952500"/>
            <a:ext cx="10256837" cy="57054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089DBA-E8D3-4871-B410-BC42E67F3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0648">
            <a:off x="9342066" y="4217970"/>
            <a:ext cx="2721970" cy="272197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35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AFA6E-7055-4580-950D-3D5871201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898">
            <a:off x="7995052" y="-97630"/>
            <a:ext cx="2721970" cy="272197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35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E60CF-61A9-48FD-B369-27BA389798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3">
            <a:off x="9441181" y="1749967"/>
            <a:ext cx="2721970" cy="272197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25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9793-3044-4A52-9D26-BE2CC4B6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"/>
            <a:ext cx="12192000" cy="803510"/>
          </a:xfrm>
        </p:spPr>
        <p:txBody>
          <a:bodyPr/>
          <a:lstStyle/>
          <a:p>
            <a:r>
              <a:rPr lang="en-US" dirty="0"/>
              <a:t>Motivation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CFE53-2B92-4105-BE4B-8AF947D83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952500"/>
            <a:ext cx="11763375" cy="5705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Seeming distracted in conversational situations is just rude</a:t>
            </a:r>
            <a:endParaRPr lang="en-DK" dirty="0"/>
          </a:p>
        </p:txBody>
      </p:sp>
      <p:pic>
        <p:nvPicPr>
          <p:cNvPr id="4" name="3709168-hd_1366_720_50fps">
            <a:hlinkClick r:id="" action="ppaction://media"/>
            <a:extLst>
              <a:ext uri="{FF2B5EF4-FFF2-40B4-BE49-F238E27FC236}">
                <a16:creationId xmlns:a16="http://schemas.microsoft.com/office/drawing/2014/main" id="{7CE5E3EB-CAD2-410E-A5CD-8C72358DD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2537" y="1552159"/>
            <a:ext cx="9686925" cy="5105816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7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B2EFC-B5EB-4255-ADD4-A7682F4A1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23139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CECAB0-5448-4F1A-9264-B9E6AAD0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en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70B45-5452-47C4-8BF1-6A899EE2E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happens to conversations when such augmentations are used?</a:t>
            </a:r>
          </a:p>
          <a:p>
            <a:r>
              <a:rPr lang="en-US" dirty="0"/>
              <a:t>Do they just </a:t>
            </a:r>
            <a:r>
              <a:rPr lang="en-US" b="1" dirty="0"/>
              <a:t>disrupt</a:t>
            </a:r>
            <a:r>
              <a:rPr lang="en-US" dirty="0"/>
              <a:t> the conversation?</a:t>
            </a:r>
          </a:p>
          <a:p>
            <a:r>
              <a:rPr lang="en-US" dirty="0"/>
              <a:t>Can people </a:t>
            </a:r>
            <a:r>
              <a:rPr lang="en-US" b="1" dirty="0"/>
              <a:t>keep their attention</a:t>
            </a:r>
            <a:r>
              <a:rPr lang="en-US" dirty="0"/>
              <a:t> on the other person?</a:t>
            </a:r>
          </a:p>
          <a:p>
            <a:r>
              <a:rPr lang="en-US" dirty="0"/>
              <a:t>Is something like this </a:t>
            </a:r>
            <a:r>
              <a:rPr lang="en-US" b="1" dirty="0"/>
              <a:t>socially acceptable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Furthermore: How do people </a:t>
            </a:r>
            <a:r>
              <a:rPr lang="en-US" b="1" dirty="0"/>
              <a:t>like</a:t>
            </a:r>
            <a:r>
              <a:rPr lang="en-US" dirty="0"/>
              <a:t> the different visualizations?</a:t>
            </a:r>
          </a:p>
          <a:p>
            <a:pPr marL="0" indent="0">
              <a:buNone/>
            </a:pPr>
            <a:r>
              <a:rPr lang="en-US" dirty="0"/>
              <a:t>Could they be </a:t>
            </a:r>
            <a:r>
              <a:rPr lang="en-US" b="1" dirty="0"/>
              <a:t>useful</a:t>
            </a:r>
            <a:r>
              <a:rPr lang="en-US" dirty="0"/>
              <a:t> or would they just be </a:t>
            </a:r>
            <a:r>
              <a:rPr lang="en-US" b="1" dirty="0"/>
              <a:t>distracting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0700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CECAB0-5448-4F1A-9264-B9E6AAD0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70B45-5452-47C4-8BF1-6A899EE2E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Casual conversations with 16 participants (9F, 7M) from Prolific</a:t>
            </a:r>
          </a:p>
          <a:p>
            <a:r>
              <a:rPr lang="en-US" dirty="0"/>
              <a:t>Conducted via Snapchat and with a confederate</a:t>
            </a:r>
          </a:p>
          <a:p>
            <a:r>
              <a:rPr lang="en-US" dirty="0"/>
              <a:t>Participants see the visualizations on the confederate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Visualizations appear/disappear over time, with some fuzziness: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Post-chat questionnaire, chat itself is not analyzed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9606F-288A-470C-8BEA-D4B649FD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6" y="3517900"/>
            <a:ext cx="11571788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41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1B51-58B8-4FD7-AA8F-1589269A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rated the visualizations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AEF34-2AAE-4594-9FF6-F4F9DE848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8"/>
          <a:stretch/>
        </p:blipFill>
        <p:spPr>
          <a:xfrm>
            <a:off x="457200" y="654790"/>
            <a:ext cx="11657310" cy="6187334"/>
          </a:xfrm>
        </p:spPr>
      </p:pic>
    </p:spTree>
    <p:extLst>
      <p:ext uri="{BB962C8B-B14F-4D97-AF65-F5344CB8AC3E}">
        <p14:creationId xmlns:p14="http://schemas.microsoft.com/office/powerpoint/2010/main" val="749091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B17C-2F7C-4AB1-985A-90E0E743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interaction overall?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2AA32-07C0-4EAD-A6EE-C61015F9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9" t="2271"/>
          <a:stretch/>
        </p:blipFill>
        <p:spPr>
          <a:xfrm>
            <a:off x="83237" y="1168400"/>
            <a:ext cx="12044036" cy="4926818"/>
          </a:xfrm>
        </p:spPr>
      </p:pic>
    </p:spTree>
    <p:extLst>
      <p:ext uri="{BB962C8B-B14F-4D97-AF65-F5344CB8AC3E}">
        <p14:creationId xmlns:p14="http://schemas.microsoft.com/office/powerpoint/2010/main" val="4141481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794-81EC-4375-9FBF-3B1F11F3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Participants’ comments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39C8-E3C2-43D4-8ACC-092EA3A0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On the effects on the conversations:</a:t>
            </a:r>
          </a:p>
          <a:p>
            <a:pPr marL="0" indent="0" algn="ctr">
              <a:buNone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“I feel the visualizations were rather helpful/informative and I </a:t>
            </a:r>
            <a:r>
              <a:rPr lang="en-US" sz="36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never felt any distractions</a:t>
            </a: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” (P11)</a:t>
            </a:r>
          </a:p>
          <a:p>
            <a:pPr marL="0" indent="0" algn="ctr">
              <a:buNone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“I feel the video call was a bit too much, in terms of the visualizations, they were </a:t>
            </a:r>
            <a:r>
              <a:rPr lang="en-US" sz="36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bit distractive</a:t>
            </a: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but I was able to keep up with the conversation.” (P6)</a:t>
            </a:r>
            <a:endParaRPr lang="en-DK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1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794-81EC-4375-9FBF-3B1F11F3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Participants’ comments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39C8-E3C2-43D4-8ACC-092EA3A0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On the effects on the conversations:</a:t>
            </a:r>
          </a:p>
          <a:p>
            <a:pPr marL="0" indent="0" algn="ctr">
              <a:buNone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“I really didn't mind having them on the screen, </a:t>
            </a:r>
            <a:r>
              <a:rPr lang="en-US" sz="36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it's good to know how the other person is feeling </a:t>
            </a: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the timer also it helped with keeping our time.” (P12)</a:t>
            </a:r>
          </a:p>
          <a:p>
            <a:pPr marL="0" indent="0" algn="ctr">
              <a:buNone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“The name tag was great </a:t>
            </a:r>
            <a:r>
              <a:rPr lang="en-US" sz="36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 you don't have to make the person feel bad if you forgot their name</a:t>
            </a: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.” (P13)</a:t>
            </a:r>
            <a:endParaRPr lang="en-DK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92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794-81EC-4375-9FBF-3B1F11F3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Participants’ comments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39C8-E3C2-43D4-8ACC-092EA3A0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Potential improvements:</a:t>
            </a:r>
          </a:p>
          <a:p>
            <a:pPr marL="0" indent="0" algn="ctr">
              <a:buNone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“Put it on the side, not on their face” (P8)</a:t>
            </a:r>
          </a:p>
          <a:p>
            <a:pPr marL="0" indent="0" algn="ctr">
              <a:buNone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it was, was perfect. I just </a:t>
            </a:r>
            <a:b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would change the position of timer.” (P1)</a:t>
            </a:r>
            <a:endParaRPr lang="en-DK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70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794-81EC-4375-9FBF-3B1F11F3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Participants’ final remarks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39C8-E3C2-43D4-8ACC-092EA3A0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“I liked the effects on the conversation, </a:t>
            </a:r>
            <a:b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effects were not distracting at all.” (P7)</a:t>
            </a:r>
          </a:p>
          <a:p>
            <a:pPr marL="0" indent="0" algn="ctr">
              <a:buNone/>
            </a:pPr>
            <a:endParaRPr lang="en-US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“It was a great experience. I would like to see </a:t>
            </a:r>
            <a:b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 of these tools available in the future.” (P13)</a:t>
            </a:r>
            <a:endParaRPr lang="en-DK" sz="3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15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A9E2-4B53-42A6-8379-CFE95C95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80D2D-D751-4FEC-AB0F-14A4F1842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4" y="952500"/>
            <a:ext cx="4205286" cy="57054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There’s a large design space for body-based visualizations</a:t>
            </a:r>
          </a:p>
          <a:p>
            <a:r>
              <a:rPr lang="en-US" dirty="0"/>
              <a:t>They can provide helpful information during conversations</a:t>
            </a:r>
          </a:p>
          <a:p>
            <a:r>
              <a:rPr lang="en-US" dirty="0"/>
              <a:t>Users did not feel they negatively impacted the conversations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Contact:</a:t>
            </a:r>
          </a:p>
          <a:p>
            <a:pPr marL="0" indent="0">
              <a:buNone/>
            </a:pPr>
            <a:r>
              <a:rPr lang="en-US" dirty="0"/>
              <a:t>henning@cs.aau.dk</a:t>
            </a:r>
          </a:p>
          <a:p>
            <a:pPr marL="0" indent="0">
              <a:buNone/>
            </a:pPr>
            <a:r>
              <a:rPr lang="en-US" dirty="0"/>
              <a:t>@henningpohl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4388D-CB8D-43A0-83C2-B8D25902E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1" y="111125"/>
            <a:ext cx="7364958" cy="66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7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1D34B4-7426-4772-BDC9-102368719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4" b="35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885970-5E57-432A-A448-A724FC564A20}"/>
              </a:ext>
            </a:extLst>
          </p:cNvPr>
          <p:cNvSpPr/>
          <p:nvPr/>
        </p:nvSpPr>
        <p:spPr>
          <a:xfrm>
            <a:off x="-171450" y="-171450"/>
            <a:ext cx="6267450" cy="7258050"/>
          </a:xfrm>
          <a:prstGeom prst="rect">
            <a:avLst/>
          </a:prstGeom>
          <a:gradFill flip="none" rotWithShape="1">
            <a:gsLst>
              <a:gs pos="2800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C4656-A8E8-4AA3-97F5-1FB2E5FE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17500" sx="101000" sy="101000" algn="ctr" rotWithShape="0">
                    <a:schemeClr val="tx1">
                      <a:alpha val="25000"/>
                    </a:schemeClr>
                  </a:outerShdw>
                </a:effectLst>
              </a:rPr>
              <a:t>What if…</a:t>
            </a:r>
            <a:endParaRPr lang="en-DK" dirty="0">
              <a:solidFill>
                <a:schemeClr val="bg1"/>
              </a:solidFill>
              <a:effectLst>
                <a:outerShdw blurRad="317500" sx="101000" sy="101000" algn="ctr" rotWithShape="0">
                  <a:schemeClr val="tx1">
                    <a:alpha val="25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DE251-03A4-4274-B945-667D8EA42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4" y="952500"/>
            <a:ext cx="2355022" cy="570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we just show data right on the people we talk to?</a:t>
            </a:r>
            <a:endParaRPr lang="en-DK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6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586915-3127-46E3-8027-BC526FA3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631" y="2511381"/>
            <a:ext cx="7866740" cy="1835238"/>
          </a:xfrm>
        </p:spPr>
        <p:txBody>
          <a:bodyPr>
            <a:normAutofit fontScale="90000"/>
          </a:bodyPr>
          <a:lstStyle/>
          <a:p>
            <a:r>
              <a:rPr lang="en-US" dirty="0"/>
              <a:t>Some Examples of such Body-Based Visualization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90935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08DCCA-74ED-4759-85A5-318E4DE2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" b="-552"/>
          <a:stretch/>
        </p:blipFill>
        <p:spPr>
          <a:xfrm>
            <a:off x="114649" y="685800"/>
            <a:ext cx="7559152" cy="57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B794A-73FE-4541-8EC0-356EC080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"/>
            <a:ext cx="12192000" cy="803510"/>
          </a:xfrm>
        </p:spPr>
        <p:txBody>
          <a:bodyPr/>
          <a:lstStyle/>
          <a:p>
            <a:r>
              <a:rPr lang="en-US" dirty="0"/>
              <a:t>Paracentral visualizations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2ABC6-9492-4C38-8784-A20E6153C4D2}"/>
              </a:ext>
            </a:extLst>
          </p:cNvPr>
          <p:cNvSpPr txBox="1"/>
          <p:nvPr/>
        </p:nvSpPr>
        <p:spPr>
          <a:xfrm>
            <a:off x="1309689" y="6457147"/>
            <a:ext cx="957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Janaka et al., 2022</a:t>
            </a:r>
            <a:endParaRPr lang="en-DK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5221AE-6D50-4171-9FA8-AD6654580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" t="9267" r="50650"/>
          <a:stretch/>
        </p:blipFill>
        <p:spPr>
          <a:xfrm>
            <a:off x="7817342" y="1027398"/>
            <a:ext cx="4238926" cy="2342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E0A6AF-33C9-433A-84A1-F9F44F0A4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14" t="9267"/>
          <a:stretch/>
        </p:blipFill>
        <p:spPr>
          <a:xfrm>
            <a:off x="7693051" y="3581098"/>
            <a:ext cx="4487508" cy="234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6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794A-73FE-4541-8EC0-356EC080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"/>
            <a:ext cx="12192000" cy="803510"/>
          </a:xfrm>
        </p:spPr>
        <p:txBody>
          <a:bodyPr/>
          <a:lstStyle/>
          <a:p>
            <a:r>
              <a:rPr lang="en-US" dirty="0"/>
              <a:t>Paracentral menus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2ABC6-9492-4C38-8784-A20E6153C4D2}"/>
              </a:ext>
            </a:extLst>
          </p:cNvPr>
          <p:cNvSpPr txBox="1"/>
          <p:nvPr/>
        </p:nvSpPr>
        <p:spPr>
          <a:xfrm>
            <a:off x="1309689" y="6457147"/>
            <a:ext cx="957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Cai et al., 2023</a:t>
            </a:r>
            <a:endParaRPr lang="en-DK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2491EB-2F06-4CC3-8462-9CF20CB02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610196"/>
            <a:ext cx="8190896" cy="45098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63953-88E1-4E13-8D2B-BCE735352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832" y="737968"/>
            <a:ext cx="4970968" cy="40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0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5B6182-6B3E-43C9-B4EE-638F5CCA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101">
            <a:off x="0" y="3536041"/>
            <a:ext cx="12192000" cy="2458539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35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B794A-73FE-4541-8EC0-356EC080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"/>
            <a:ext cx="12192000" cy="803510"/>
          </a:xfrm>
        </p:spPr>
        <p:txBody>
          <a:bodyPr/>
          <a:lstStyle/>
          <a:p>
            <a:r>
              <a:rPr lang="en-US" dirty="0"/>
              <a:t>Augmenting human-to-human interactions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2ABC6-9492-4C38-8784-A20E6153C4D2}"/>
              </a:ext>
            </a:extLst>
          </p:cNvPr>
          <p:cNvSpPr txBox="1"/>
          <p:nvPr/>
        </p:nvSpPr>
        <p:spPr>
          <a:xfrm>
            <a:off x="1309689" y="6457147"/>
            <a:ext cx="957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Kowalski et al., 2018</a:t>
            </a:r>
            <a:endParaRPr lang="en-DK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59CD2A-C6EE-4092-B424-2F70AC90B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73328">
            <a:off x="59269" y="1222563"/>
            <a:ext cx="11763375" cy="2187039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09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794A-73FE-4541-8EC0-356EC080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6"/>
            <a:ext cx="12192000" cy="803510"/>
          </a:xfrm>
        </p:spPr>
        <p:txBody>
          <a:bodyPr/>
          <a:lstStyle/>
          <a:p>
            <a:r>
              <a:rPr lang="en-US" dirty="0"/>
              <a:t>Augmenting faces with projection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2ABC6-9492-4C38-8784-A20E6153C4D2}"/>
              </a:ext>
            </a:extLst>
          </p:cNvPr>
          <p:cNvSpPr txBox="1"/>
          <p:nvPr/>
        </p:nvSpPr>
        <p:spPr>
          <a:xfrm>
            <a:off x="1309688" y="6485492"/>
            <a:ext cx="957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Bermano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al., 2017</a:t>
            </a:r>
            <a:endParaRPr lang="en-DK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03AE5A-4E80-499B-9F07-1F00AF31B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313" y="1457287"/>
            <a:ext cx="11763375" cy="4695901"/>
          </a:xfrm>
        </p:spPr>
      </p:pic>
    </p:spTree>
    <p:extLst>
      <p:ext uri="{BB962C8B-B14F-4D97-AF65-F5344CB8AC3E}">
        <p14:creationId xmlns:p14="http://schemas.microsoft.com/office/powerpoint/2010/main" val="3399125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9656</TotalTime>
  <Words>800</Words>
  <Application>Microsoft Office PowerPoint</Application>
  <PresentationFormat>Widescreen</PresentationFormat>
  <Paragraphs>135</Paragraphs>
  <Slides>39</Slides>
  <Notes>19</Notes>
  <HiddenSlides>1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Open Sans</vt:lpstr>
      <vt:lpstr>Open Sans ExtraBold</vt:lpstr>
      <vt:lpstr>Open Sans Light</vt:lpstr>
      <vt:lpstr>Open Sans SemiBold</vt:lpstr>
      <vt:lpstr>Office Theme</vt:lpstr>
      <vt:lpstr>Body-Based Augmented Reality Feedback During Conversations</vt:lpstr>
      <vt:lpstr>Notes</vt:lpstr>
      <vt:lpstr>Motivation</vt:lpstr>
      <vt:lpstr>What if…</vt:lpstr>
      <vt:lpstr>Some Examples of such Body-Based Visualization</vt:lpstr>
      <vt:lpstr>Paracentral visualizations</vt:lpstr>
      <vt:lpstr>Paracentral menus</vt:lpstr>
      <vt:lpstr>Augmenting human-to-human interactions</vt:lpstr>
      <vt:lpstr>Augmenting faces with projection</vt:lpstr>
      <vt:lpstr>Developing body-based AR</vt:lpstr>
      <vt:lpstr>Design Space for Body-Based Visualization</vt:lpstr>
      <vt:lpstr>Related design spaces</vt:lpstr>
      <vt:lpstr>Related design spaces</vt:lpstr>
      <vt:lpstr>Overview</vt:lpstr>
      <vt:lpstr>Skin augmentation</vt:lpstr>
      <vt:lpstr>Skin augmentation</vt:lpstr>
      <vt:lpstr>Skin augmentation</vt:lpstr>
      <vt:lpstr>Skin augmentation</vt:lpstr>
      <vt:lpstr>Morphology augmentation</vt:lpstr>
      <vt:lpstr>Morphology augmentation</vt:lpstr>
      <vt:lpstr>Accessory augmentation</vt:lpstr>
      <vt:lpstr>Body-based is not just on-body</vt:lpstr>
      <vt:lpstr>Prototype</vt:lpstr>
      <vt:lpstr>Overview</vt:lpstr>
      <vt:lpstr>Helping to remember names</vt:lpstr>
      <vt:lpstr>How is the other person’s mood?</vt:lpstr>
      <vt:lpstr>Alerts for changing weather</vt:lpstr>
      <vt:lpstr>Alerts for incoming messages</vt:lpstr>
      <vt:lpstr>How long has this chat been?</vt:lpstr>
      <vt:lpstr>Evaluation</vt:lpstr>
      <vt:lpstr>Goals</vt:lpstr>
      <vt:lpstr>Design</vt:lpstr>
      <vt:lpstr>How people rated the visualizations</vt:lpstr>
      <vt:lpstr>How about the interaction overall?</vt:lpstr>
      <vt:lpstr>Participants’ comments</vt:lpstr>
      <vt:lpstr>Participants’ comments</vt:lpstr>
      <vt:lpstr>Participants’ comments</vt:lpstr>
      <vt:lpstr>Participants’ final remarks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Generative Fairy Tale of Scary Little Red Riding Hood</dc:title>
  <dc:creator>pohl</dc:creator>
  <cp:lastModifiedBy>pohl</cp:lastModifiedBy>
  <cp:revision>178</cp:revision>
  <dcterms:created xsi:type="dcterms:W3CDTF">2024-06-10T09:08:54Z</dcterms:created>
  <dcterms:modified xsi:type="dcterms:W3CDTF">2024-10-03T01:19:46Z</dcterms:modified>
</cp:coreProperties>
</file>